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0" r:id="rId2"/>
    <p:sldId id="282" r:id="rId3"/>
    <p:sldId id="283" r:id="rId4"/>
    <p:sldId id="284" r:id="rId5"/>
    <p:sldId id="285" r:id="rId6"/>
    <p:sldId id="286" r:id="rId7"/>
    <p:sldId id="287" r:id="rId8"/>
  </p:sldIdLst>
  <p:sldSz cx="12801600" cy="9601200" type="A3"/>
  <p:notesSz cx="7104063" cy="10234613"/>
  <p:defaultTextStyle>
    <a:defPPr>
      <a:defRPr lang="zh-TW"/>
    </a:defPPr>
    <a:lvl1pPr marL="0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0" hangingPunct="1">
      <a:defRPr sz="24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0000FF"/>
    <a:srgbClr val="CDA705"/>
    <a:srgbClr val="00D1CC"/>
    <a:srgbClr val="007C7C"/>
    <a:srgbClr val="00A6A2"/>
    <a:srgbClr val="FFFFFF"/>
    <a:srgbClr val="FF3300"/>
    <a:srgbClr val="FFCC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41" autoAdjust="0"/>
    <p:restoredTop sz="84125" autoAdjust="0"/>
  </p:normalViewPr>
  <p:slideViewPr>
    <p:cSldViewPr>
      <p:cViewPr varScale="1">
        <p:scale>
          <a:sx n="55" d="100"/>
          <a:sy n="55" d="100"/>
        </p:scale>
        <p:origin x="557" y="-115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4" y="8"/>
            <a:ext cx="3078426" cy="511731"/>
          </a:xfrm>
          <a:prstGeom prst="rect">
            <a:avLst/>
          </a:prstGeom>
        </p:spPr>
        <p:txBody>
          <a:bodyPr vert="horz" lIns="94748" tIns="47374" rIns="94748" bIns="47374" rtlCol="0"/>
          <a:lstStyle>
            <a:lvl1pPr algn="l">
              <a:defRPr sz="11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4008" y="8"/>
            <a:ext cx="3078426" cy="511731"/>
          </a:xfrm>
          <a:prstGeom prst="rect">
            <a:avLst/>
          </a:prstGeom>
        </p:spPr>
        <p:txBody>
          <a:bodyPr vert="horz" lIns="94748" tIns="47374" rIns="94748" bIns="47374" rtlCol="0"/>
          <a:lstStyle>
            <a:lvl1pPr algn="r">
              <a:defRPr sz="1100"/>
            </a:lvl1pPr>
          </a:lstStyle>
          <a:p>
            <a:fld id="{62D65FB2-DAC4-4B26-B871-98EB3F2F674F}" type="datetimeFigureOut">
              <a:rPr lang="zh-TW" altLang="en-US" smtClean="0"/>
              <a:pPr/>
              <a:t>2026/4/21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4" y="9721113"/>
            <a:ext cx="3078426" cy="511731"/>
          </a:xfrm>
          <a:prstGeom prst="rect">
            <a:avLst/>
          </a:prstGeom>
        </p:spPr>
        <p:txBody>
          <a:bodyPr vert="horz" lIns="94748" tIns="47374" rIns="94748" bIns="47374" rtlCol="0" anchor="b"/>
          <a:lstStyle>
            <a:lvl1pPr algn="l">
              <a:defRPr sz="11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4008" y="9721113"/>
            <a:ext cx="3078426" cy="511731"/>
          </a:xfrm>
          <a:prstGeom prst="rect">
            <a:avLst/>
          </a:prstGeom>
        </p:spPr>
        <p:txBody>
          <a:bodyPr vert="horz" lIns="94748" tIns="47374" rIns="94748" bIns="47374" rtlCol="0" anchor="b"/>
          <a:lstStyle>
            <a:lvl1pPr algn="r">
              <a:defRPr sz="1100"/>
            </a:lvl1pPr>
          </a:lstStyle>
          <a:p>
            <a:fld id="{284347C3-E9E6-47AE-8A7F-F3578E9E6BD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31141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4" y="8"/>
            <a:ext cx="3078426" cy="511731"/>
          </a:xfrm>
          <a:prstGeom prst="rect">
            <a:avLst/>
          </a:prstGeom>
        </p:spPr>
        <p:txBody>
          <a:bodyPr vert="horz" lIns="94748" tIns="47374" rIns="94748" bIns="47374" rtlCol="0"/>
          <a:lstStyle>
            <a:lvl1pPr algn="l">
              <a:defRPr sz="11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4008" y="8"/>
            <a:ext cx="3078426" cy="511731"/>
          </a:xfrm>
          <a:prstGeom prst="rect">
            <a:avLst/>
          </a:prstGeom>
        </p:spPr>
        <p:txBody>
          <a:bodyPr vert="horz" lIns="94748" tIns="47374" rIns="94748" bIns="47374" rtlCol="0"/>
          <a:lstStyle>
            <a:lvl1pPr algn="r">
              <a:defRPr sz="1100"/>
            </a:lvl1pPr>
          </a:lstStyle>
          <a:p>
            <a:fld id="{27CCCE21-4F03-4E87-B29D-54877068B9B8}" type="datetimeFigureOut">
              <a:rPr lang="zh-TW" altLang="en-US" smtClean="0"/>
              <a:pPr/>
              <a:t>2026/4/21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9687" cy="3840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48" tIns="47374" rIns="94748" bIns="4737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10407" y="4861450"/>
            <a:ext cx="5683250" cy="4605577"/>
          </a:xfrm>
          <a:prstGeom prst="rect">
            <a:avLst/>
          </a:prstGeom>
        </p:spPr>
        <p:txBody>
          <a:bodyPr vert="horz" lIns="94748" tIns="47374" rIns="94748" bIns="47374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4" y="9721113"/>
            <a:ext cx="3078426" cy="511731"/>
          </a:xfrm>
          <a:prstGeom prst="rect">
            <a:avLst/>
          </a:prstGeom>
        </p:spPr>
        <p:txBody>
          <a:bodyPr vert="horz" lIns="94748" tIns="47374" rIns="94748" bIns="47374" rtlCol="0" anchor="b"/>
          <a:lstStyle>
            <a:lvl1pPr algn="l">
              <a:defRPr sz="11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4008" y="9721113"/>
            <a:ext cx="3078426" cy="511731"/>
          </a:xfrm>
          <a:prstGeom prst="rect">
            <a:avLst/>
          </a:prstGeom>
        </p:spPr>
        <p:txBody>
          <a:bodyPr vert="horz" lIns="94748" tIns="47374" rIns="94748" bIns="47374" rtlCol="0" anchor="b"/>
          <a:lstStyle>
            <a:lvl1pPr algn="r">
              <a:defRPr sz="1100"/>
            </a:lvl1pPr>
          </a:lstStyle>
          <a:p>
            <a:fld id="{D1F32010-0F59-44DB-9763-5193115B0BE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239987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1pPr>
    <a:lvl2pPr marL="610956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2pPr>
    <a:lvl3pPr marL="1221913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3pPr>
    <a:lvl4pPr marL="1832869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4pPr>
    <a:lvl5pPr marL="2443825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5pPr>
    <a:lvl6pPr marL="3054782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6pPr>
    <a:lvl7pPr marL="3665738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7pPr>
    <a:lvl8pPr marL="4276695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8pPr>
    <a:lvl9pPr marL="4887651" algn="l" defTabSz="1221913" rtl="0" eaLnBrk="1" latinLnBrk="0" hangingPunct="1">
      <a:defRPr sz="160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92188" y="766763"/>
            <a:ext cx="5119687" cy="3840162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F32010-0F59-44DB-9763-5193115B0BE4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8182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92188" y="766763"/>
            <a:ext cx="5119687" cy="3840162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F32010-0F59-44DB-9763-5193115B0BE4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139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92188" y="766763"/>
            <a:ext cx="5119687" cy="3840162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F32010-0F59-44DB-9763-5193115B0BE4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2737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92188" y="766763"/>
            <a:ext cx="5119687" cy="3840162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F32010-0F59-44DB-9763-5193115B0BE4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7134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92188" y="766763"/>
            <a:ext cx="5119687" cy="3840162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F32010-0F59-44DB-9763-5193115B0BE4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3430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92188" y="766763"/>
            <a:ext cx="5119687" cy="3840162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F32010-0F59-44DB-9763-5193115B0BE4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7467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92188" y="766763"/>
            <a:ext cx="5119687" cy="3840162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F32010-0F59-44DB-9763-5193115B0BE4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5114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PPT_Mainpag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801600" cy="960120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60120" y="2982598"/>
            <a:ext cx="10881360" cy="205803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1378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2756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413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551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68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827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964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91027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384994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B760-A91C-4744-8E97-97D8FE506662}" type="datetimeFigureOut">
              <a:rPr lang="zh-TW" altLang="en-US" smtClean="0"/>
              <a:pPr/>
              <a:t>2026/4/21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450-BBC7-4D87-B452-0B5922C61A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9162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9281160" y="384496"/>
            <a:ext cx="2880360" cy="819213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40080" y="384496"/>
            <a:ext cx="8427720" cy="819213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B760-A91C-4744-8E97-97D8FE506662}" type="datetimeFigureOut">
              <a:rPr lang="zh-TW" altLang="en-US" smtClean="0"/>
              <a:pPr/>
              <a:t>2026/4/21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450-BBC7-4D87-B452-0B5922C61A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168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B760-A91C-4744-8E97-97D8FE506662}" type="datetimeFigureOut">
              <a:rPr lang="zh-TW" altLang="en-US" smtClean="0"/>
              <a:pPr/>
              <a:t>2026/4/21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450-BBC7-4D87-B452-0B5922C61A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748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11239" y="4069400"/>
            <a:ext cx="10881360" cy="2100262"/>
          </a:xfrm>
        </p:spPr>
        <p:txBody>
          <a:bodyPr anchor="b"/>
          <a:lstStyle>
            <a:lvl1pPr marL="0" indent="0">
              <a:buNone/>
              <a:defRPr sz="4977">
                <a:solidFill>
                  <a:schemeClr val="tx1">
                    <a:tint val="75000"/>
                  </a:schemeClr>
                </a:solidFill>
              </a:defRPr>
            </a:lvl1pPr>
            <a:lvl2pPr marL="1137850" indent="0">
              <a:buNone/>
              <a:defRPr sz="4480">
                <a:solidFill>
                  <a:schemeClr val="tx1">
                    <a:tint val="75000"/>
                  </a:schemeClr>
                </a:solidFill>
              </a:defRPr>
            </a:lvl2pPr>
            <a:lvl3pPr marL="2275699" indent="0">
              <a:buNone/>
              <a:defRPr sz="3983">
                <a:solidFill>
                  <a:schemeClr val="tx1">
                    <a:tint val="75000"/>
                  </a:schemeClr>
                </a:solidFill>
              </a:defRPr>
            </a:lvl3pPr>
            <a:lvl4pPr marL="3413549" indent="0">
              <a:buNone/>
              <a:defRPr sz="3484">
                <a:solidFill>
                  <a:schemeClr val="tx1">
                    <a:tint val="75000"/>
                  </a:schemeClr>
                </a:solidFill>
              </a:defRPr>
            </a:lvl4pPr>
            <a:lvl5pPr marL="4551400" indent="0">
              <a:buNone/>
              <a:defRPr sz="3484">
                <a:solidFill>
                  <a:schemeClr val="tx1">
                    <a:tint val="75000"/>
                  </a:schemeClr>
                </a:solidFill>
              </a:defRPr>
            </a:lvl5pPr>
            <a:lvl6pPr marL="5689248" indent="0">
              <a:buNone/>
              <a:defRPr sz="3484">
                <a:solidFill>
                  <a:schemeClr val="tx1">
                    <a:tint val="75000"/>
                  </a:schemeClr>
                </a:solidFill>
              </a:defRPr>
            </a:lvl6pPr>
            <a:lvl7pPr marL="6827099" indent="0">
              <a:buNone/>
              <a:defRPr sz="3484">
                <a:solidFill>
                  <a:schemeClr val="tx1">
                    <a:tint val="75000"/>
                  </a:schemeClr>
                </a:solidFill>
              </a:defRPr>
            </a:lvl7pPr>
            <a:lvl8pPr marL="7964949" indent="0">
              <a:buNone/>
              <a:defRPr sz="3484">
                <a:solidFill>
                  <a:schemeClr val="tx1">
                    <a:tint val="75000"/>
                  </a:schemeClr>
                </a:solidFill>
              </a:defRPr>
            </a:lvl8pPr>
            <a:lvl9pPr marL="9102798" indent="0">
              <a:buNone/>
              <a:defRPr sz="348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B760-A91C-4744-8E97-97D8FE506662}" type="datetimeFigureOut">
              <a:rPr lang="zh-TW" altLang="en-US" smtClean="0"/>
              <a:pPr/>
              <a:t>2026/4/21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450-BBC7-4D87-B452-0B5922C61A48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912866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40080" y="2240282"/>
            <a:ext cx="5654040" cy="6336348"/>
          </a:xfrm>
        </p:spPr>
        <p:txBody>
          <a:bodyPr/>
          <a:lstStyle>
            <a:lvl1pPr>
              <a:defRPr sz="6968"/>
            </a:lvl1pPr>
            <a:lvl2pPr>
              <a:defRPr sz="5973"/>
            </a:lvl2pPr>
            <a:lvl3pPr>
              <a:defRPr sz="4977"/>
            </a:lvl3pPr>
            <a:lvl4pPr>
              <a:defRPr sz="4480"/>
            </a:lvl4pPr>
            <a:lvl5pPr>
              <a:defRPr sz="4480"/>
            </a:lvl5pPr>
            <a:lvl6pPr>
              <a:defRPr sz="4480"/>
            </a:lvl6pPr>
            <a:lvl7pPr>
              <a:defRPr sz="4480"/>
            </a:lvl7pPr>
            <a:lvl8pPr>
              <a:defRPr sz="4480"/>
            </a:lvl8pPr>
            <a:lvl9pPr>
              <a:defRPr sz="448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507480" y="2240282"/>
            <a:ext cx="5654040" cy="6336348"/>
          </a:xfrm>
        </p:spPr>
        <p:txBody>
          <a:bodyPr/>
          <a:lstStyle>
            <a:lvl1pPr>
              <a:defRPr sz="6968"/>
            </a:lvl1pPr>
            <a:lvl2pPr>
              <a:defRPr sz="5973"/>
            </a:lvl2pPr>
            <a:lvl3pPr>
              <a:defRPr sz="4977"/>
            </a:lvl3pPr>
            <a:lvl4pPr>
              <a:defRPr sz="4480"/>
            </a:lvl4pPr>
            <a:lvl5pPr>
              <a:defRPr sz="4480"/>
            </a:lvl5pPr>
            <a:lvl6pPr>
              <a:defRPr sz="4480"/>
            </a:lvl6pPr>
            <a:lvl7pPr>
              <a:defRPr sz="4480"/>
            </a:lvl7pPr>
            <a:lvl8pPr>
              <a:defRPr sz="4480"/>
            </a:lvl8pPr>
            <a:lvl9pPr>
              <a:defRPr sz="448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B760-A91C-4744-8E97-97D8FE506662}" type="datetimeFigureOut">
              <a:rPr lang="zh-TW" altLang="en-US" smtClean="0"/>
              <a:pPr/>
              <a:t>2026/4/21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450-BBC7-4D87-B452-0B5922C61A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7639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40082" y="2149159"/>
            <a:ext cx="5656263" cy="895667"/>
          </a:xfrm>
        </p:spPr>
        <p:txBody>
          <a:bodyPr anchor="b"/>
          <a:lstStyle>
            <a:lvl1pPr marL="0" indent="0">
              <a:buNone/>
              <a:defRPr sz="5973" b="1"/>
            </a:lvl1pPr>
            <a:lvl2pPr marL="1137850" indent="0">
              <a:buNone/>
              <a:defRPr sz="4977" b="1"/>
            </a:lvl2pPr>
            <a:lvl3pPr marL="2275699" indent="0">
              <a:buNone/>
              <a:defRPr sz="4480" b="1"/>
            </a:lvl3pPr>
            <a:lvl4pPr marL="3413549" indent="0">
              <a:buNone/>
              <a:defRPr sz="3983" b="1"/>
            </a:lvl4pPr>
            <a:lvl5pPr marL="4551400" indent="0">
              <a:buNone/>
              <a:defRPr sz="3983" b="1"/>
            </a:lvl5pPr>
            <a:lvl6pPr marL="5689248" indent="0">
              <a:buNone/>
              <a:defRPr sz="3983" b="1"/>
            </a:lvl6pPr>
            <a:lvl7pPr marL="6827099" indent="0">
              <a:buNone/>
              <a:defRPr sz="3983" b="1"/>
            </a:lvl7pPr>
            <a:lvl8pPr marL="7964949" indent="0">
              <a:buNone/>
              <a:defRPr sz="3983" b="1"/>
            </a:lvl8pPr>
            <a:lvl9pPr marL="9102798" indent="0">
              <a:buNone/>
              <a:defRPr sz="3983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40082" y="3044824"/>
            <a:ext cx="5656263" cy="5531804"/>
          </a:xfrm>
        </p:spPr>
        <p:txBody>
          <a:bodyPr/>
          <a:lstStyle>
            <a:lvl1pPr>
              <a:defRPr sz="5973"/>
            </a:lvl1pPr>
            <a:lvl2pPr>
              <a:defRPr sz="4977"/>
            </a:lvl2pPr>
            <a:lvl3pPr>
              <a:defRPr sz="4480"/>
            </a:lvl3pPr>
            <a:lvl4pPr>
              <a:defRPr sz="3983"/>
            </a:lvl4pPr>
            <a:lvl5pPr>
              <a:defRPr sz="3983"/>
            </a:lvl5pPr>
            <a:lvl6pPr>
              <a:defRPr sz="3983"/>
            </a:lvl6pPr>
            <a:lvl7pPr>
              <a:defRPr sz="3983"/>
            </a:lvl7pPr>
            <a:lvl8pPr>
              <a:defRPr sz="3983"/>
            </a:lvl8pPr>
            <a:lvl9pPr>
              <a:defRPr sz="3983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503037" y="2149159"/>
            <a:ext cx="5658487" cy="895667"/>
          </a:xfrm>
        </p:spPr>
        <p:txBody>
          <a:bodyPr anchor="b"/>
          <a:lstStyle>
            <a:lvl1pPr marL="0" indent="0">
              <a:buNone/>
              <a:defRPr sz="5973" b="1"/>
            </a:lvl1pPr>
            <a:lvl2pPr marL="1137850" indent="0">
              <a:buNone/>
              <a:defRPr sz="4977" b="1"/>
            </a:lvl2pPr>
            <a:lvl3pPr marL="2275699" indent="0">
              <a:buNone/>
              <a:defRPr sz="4480" b="1"/>
            </a:lvl3pPr>
            <a:lvl4pPr marL="3413549" indent="0">
              <a:buNone/>
              <a:defRPr sz="3983" b="1"/>
            </a:lvl4pPr>
            <a:lvl5pPr marL="4551400" indent="0">
              <a:buNone/>
              <a:defRPr sz="3983" b="1"/>
            </a:lvl5pPr>
            <a:lvl6pPr marL="5689248" indent="0">
              <a:buNone/>
              <a:defRPr sz="3983" b="1"/>
            </a:lvl6pPr>
            <a:lvl7pPr marL="6827099" indent="0">
              <a:buNone/>
              <a:defRPr sz="3983" b="1"/>
            </a:lvl7pPr>
            <a:lvl8pPr marL="7964949" indent="0">
              <a:buNone/>
              <a:defRPr sz="3983" b="1"/>
            </a:lvl8pPr>
            <a:lvl9pPr marL="9102798" indent="0">
              <a:buNone/>
              <a:defRPr sz="3983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503037" y="3044824"/>
            <a:ext cx="5658487" cy="5531804"/>
          </a:xfrm>
        </p:spPr>
        <p:txBody>
          <a:bodyPr/>
          <a:lstStyle>
            <a:lvl1pPr>
              <a:defRPr sz="5973"/>
            </a:lvl1pPr>
            <a:lvl2pPr>
              <a:defRPr sz="4977"/>
            </a:lvl2pPr>
            <a:lvl3pPr>
              <a:defRPr sz="4480"/>
            </a:lvl3pPr>
            <a:lvl4pPr>
              <a:defRPr sz="3983"/>
            </a:lvl4pPr>
            <a:lvl5pPr>
              <a:defRPr sz="3983"/>
            </a:lvl5pPr>
            <a:lvl6pPr>
              <a:defRPr sz="3983"/>
            </a:lvl6pPr>
            <a:lvl7pPr>
              <a:defRPr sz="3983"/>
            </a:lvl7pPr>
            <a:lvl8pPr>
              <a:defRPr sz="3983"/>
            </a:lvl8pPr>
            <a:lvl9pPr>
              <a:defRPr sz="3983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B760-A91C-4744-8E97-97D8FE506662}" type="datetimeFigureOut">
              <a:rPr lang="zh-TW" altLang="en-US" smtClean="0"/>
              <a:pPr/>
              <a:t>2026/4/21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450-BBC7-4D87-B452-0B5922C61A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7116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450-BBC7-4D87-B452-0B5922C61A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007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B760-A91C-4744-8E97-97D8FE506662}" type="datetimeFigureOut">
              <a:rPr lang="zh-TW" altLang="en-US" smtClean="0"/>
              <a:pPr/>
              <a:t>2026/4/21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450-BBC7-4D87-B452-0B5922C61A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876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0082" y="382270"/>
            <a:ext cx="4211639" cy="1626870"/>
          </a:xfrm>
        </p:spPr>
        <p:txBody>
          <a:bodyPr anchor="b"/>
          <a:lstStyle>
            <a:lvl1pPr algn="l">
              <a:defRPr sz="4977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05072" y="382273"/>
            <a:ext cx="7156449" cy="8194359"/>
          </a:xfrm>
        </p:spPr>
        <p:txBody>
          <a:bodyPr/>
          <a:lstStyle>
            <a:lvl1pPr>
              <a:defRPr sz="7964"/>
            </a:lvl1pPr>
            <a:lvl2pPr>
              <a:defRPr sz="6968"/>
            </a:lvl2pPr>
            <a:lvl3pPr>
              <a:defRPr sz="5973"/>
            </a:lvl3pPr>
            <a:lvl4pPr>
              <a:defRPr sz="4977"/>
            </a:lvl4pPr>
            <a:lvl5pPr>
              <a:defRPr sz="4977"/>
            </a:lvl5pPr>
            <a:lvl6pPr>
              <a:defRPr sz="4977"/>
            </a:lvl6pPr>
            <a:lvl7pPr>
              <a:defRPr sz="4977"/>
            </a:lvl7pPr>
            <a:lvl8pPr>
              <a:defRPr sz="4977"/>
            </a:lvl8pPr>
            <a:lvl9pPr>
              <a:defRPr sz="4977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40082" y="2009143"/>
            <a:ext cx="4211639" cy="6567488"/>
          </a:xfrm>
        </p:spPr>
        <p:txBody>
          <a:bodyPr/>
          <a:lstStyle>
            <a:lvl1pPr marL="0" indent="0">
              <a:buNone/>
              <a:defRPr sz="3484"/>
            </a:lvl1pPr>
            <a:lvl2pPr marL="1137850" indent="0">
              <a:buNone/>
              <a:defRPr sz="2987"/>
            </a:lvl2pPr>
            <a:lvl3pPr marL="2275699" indent="0">
              <a:buNone/>
              <a:defRPr sz="2488"/>
            </a:lvl3pPr>
            <a:lvl4pPr marL="3413549" indent="0">
              <a:buNone/>
              <a:defRPr sz="2240"/>
            </a:lvl4pPr>
            <a:lvl5pPr marL="4551400" indent="0">
              <a:buNone/>
              <a:defRPr sz="2240"/>
            </a:lvl5pPr>
            <a:lvl6pPr marL="5689248" indent="0">
              <a:buNone/>
              <a:defRPr sz="2240"/>
            </a:lvl6pPr>
            <a:lvl7pPr marL="6827099" indent="0">
              <a:buNone/>
              <a:defRPr sz="2240"/>
            </a:lvl7pPr>
            <a:lvl8pPr marL="7964949" indent="0">
              <a:buNone/>
              <a:defRPr sz="2240"/>
            </a:lvl8pPr>
            <a:lvl9pPr marL="9102798" indent="0">
              <a:buNone/>
              <a:defRPr sz="224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B760-A91C-4744-8E97-97D8FE506662}" type="datetimeFigureOut">
              <a:rPr lang="zh-TW" altLang="en-US" smtClean="0"/>
              <a:pPr/>
              <a:t>2026/4/21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450-BBC7-4D87-B452-0B5922C61A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3771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4"/>
          </a:xfrm>
        </p:spPr>
        <p:txBody>
          <a:bodyPr anchor="b"/>
          <a:lstStyle>
            <a:lvl1pPr algn="l">
              <a:defRPr sz="4977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509203" y="857884"/>
            <a:ext cx="7680960" cy="5760720"/>
          </a:xfrm>
        </p:spPr>
        <p:txBody>
          <a:bodyPr/>
          <a:lstStyle>
            <a:lvl1pPr marL="0" indent="0">
              <a:buNone/>
              <a:defRPr sz="7964"/>
            </a:lvl1pPr>
            <a:lvl2pPr marL="1137850" indent="0">
              <a:buNone/>
              <a:defRPr sz="6968"/>
            </a:lvl2pPr>
            <a:lvl3pPr marL="2275699" indent="0">
              <a:buNone/>
              <a:defRPr sz="5973"/>
            </a:lvl3pPr>
            <a:lvl4pPr marL="3413549" indent="0">
              <a:buNone/>
              <a:defRPr sz="4977"/>
            </a:lvl4pPr>
            <a:lvl5pPr marL="4551400" indent="0">
              <a:buNone/>
              <a:defRPr sz="4977"/>
            </a:lvl5pPr>
            <a:lvl6pPr marL="5689248" indent="0">
              <a:buNone/>
              <a:defRPr sz="4977"/>
            </a:lvl6pPr>
            <a:lvl7pPr marL="6827099" indent="0">
              <a:buNone/>
              <a:defRPr sz="4977"/>
            </a:lvl7pPr>
            <a:lvl8pPr marL="7964949" indent="0">
              <a:buNone/>
              <a:defRPr sz="4977"/>
            </a:lvl8pPr>
            <a:lvl9pPr marL="9102798" indent="0">
              <a:buNone/>
              <a:defRPr sz="4977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509203" y="7514274"/>
            <a:ext cx="7680960" cy="1126806"/>
          </a:xfrm>
        </p:spPr>
        <p:txBody>
          <a:bodyPr/>
          <a:lstStyle>
            <a:lvl1pPr marL="0" indent="0">
              <a:buNone/>
              <a:defRPr sz="3484"/>
            </a:lvl1pPr>
            <a:lvl2pPr marL="1137850" indent="0">
              <a:buNone/>
              <a:defRPr sz="2987"/>
            </a:lvl2pPr>
            <a:lvl3pPr marL="2275699" indent="0">
              <a:buNone/>
              <a:defRPr sz="2488"/>
            </a:lvl3pPr>
            <a:lvl4pPr marL="3413549" indent="0">
              <a:buNone/>
              <a:defRPr sz="2240"/>
            </a:lvl4pPr>
            <a:lvl5pPr marL="4551400" indent="0">
              <a:buNone/>
              <a:defRPr sz="2240"/>
            </a:lvl5pPr>
            <a:lvl6pPr marL="5689248" indent="0">
              <a:buNone/>
              <a:defRPr sz="2240"/>
            </a:lvl6pPr>
            <a:lvl7pPr marL="6827099" indent="0">
              <a:buNone/>
              <a:defRPr sz="2240"/>
            </a:lvl7pPr>
            <a:lvl8pPr marL="7964949" indent="0">
              <a:buNone/>
              <a:defRPr sz="2240"/>
            </a:lvl8pPr>
            <a:lvl9pPr marL="9102798" indent="0">
              <a:buNone/>
              <a:defRPr sz="224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B760-A91C-4744-8E97-97D8FE506662}" type="datetimeFigureOut">
              <a:rPr lang="zh-TW" altLang="en-US" smtClean="0"/>
              <a:pPr/>
              <a:t>2026/4/21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A450-BBC7-4D87-B452-0B5922C61A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6300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40080" y="2240282"/>
            <a:ext cx="11521440" cy="6336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40080" y="8898894"/>
            <a:ext cx="29870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EB760-A91C-4744-8E97-97D8FE506662}" type="datetimeFigureOut">
              <a:rPr lang="zh-TW" altLang="en-US" smtClean="0"/>
              <a:pPr/>
              <a:t>2026/4/21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373880" y="8898894"/>
            <a:ext cx="40538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9174480" y="8898894"/>
            <a:ext cx="29870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CA450-BBC7-4D87-B452-0B5922C61A4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936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275699" rtl="0" eaLnBrk="1" latinLnBrk="0" hangingPunct="1">
        <a:spcBef>
          <a:spcPct val="0"/>
        </a:spcBef>
        <a:buNone/>
        <a:defRPr sz="10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53388" indent="-853388" algn="l" defTabSz="2275699" rtl="0" eaLnBrk="1" latinLnBrk="0" hangingPunct="1">
        <a:spcBef>
          <a:spcPct val="20000"/>
        </a:spcBef>
        <a:buFont typeface="Arial" pitchFamily="34" charset="0"/>
        <a:buChar char="•"/>
        <a:defRPr sz="7964" kern="1200">
          <a:solidFill>
            <a:schemeClr val="tx1"/>
          </a:solidFill>
          <a:latin typeface="+mn-lt"/>
          <a:ea typeface="+mn-ea"/>
          <a:cs typeface="+mn-cs"/>
        </a:defRPr>
      </a:lvl1pPr>
      <a:lvl2pPr marL="1849006" indent="-711156" algn="l" defTabSz="2275699" rtl="0" eaLnBrk="1" latinLnBrk="0" hangingPunct="1">
        <a:spcBef>
          <a:spcPct val="20000"/>
        </a:spcBef>
        <a:buFont typeface="Arial" pitchFamily="34" charset="0"/>
        <a:buChar char="–"/>
        <a:defRPr sz="6968" kern="1200">
          <a:solidFill>
            <a:schemeClr val="tx1"/>
          </a:solidFill>
          <a:latin typeface="+mn-lt"/>
          <a:ea typeface="+mn-ea"/>
          <a:cs typeface="+mn-cs"/>
        </a:defRPr>
      </a:lvl2pPr>
      <a:lvl3pPr marL="2844624" indent="-568926" algn="l" defTabSz="2275699" rtl="0" eaLnBrk="1" latinLnBrk="0" hangingPunct="1">
        <a:spcBef>
          <a:spcPct val="20000"/>
        </a:spcBef>
        <a:buFont typeface="Arial" pitchFamily="34" charset="0"/>
        <a:buChar char="•"/>
        <a:defRPr sz="5973" kern="1200">
          <a:solidFill>
            <a:schemeClr val="tx1"/>
          </a:solidFill>
          <a:latin typeface="+mn-lt"/>
          <a:ea typeface="+mn-ea"/>
          <a:cs typeface="+mn-cs"/>
        </a:defRPr>
      </a:lvl3pPr>
      <a:lvl4pPr marL="3982474" indent="-568926" algn="l" defTabSz="2275699" rtl="0" eaLnBrk="1" latinLnBrk="0" hangingPunct="1">
        <a:spcBef>
          <a:spcPct val="20000"/>
        </a:spcBef>
        <a:buFont typeface="Arial" pitchFamily="34" charset="0"/>
        <a:buChar char="–"/>
        <a:defRPr sz="4977" kern="1200">
          <a:solidFill>
            <a:schemeClr val="tx1"/>
          </a:solidFill>
          <a:latin typeface="+mn-lt"/>
          <a:ea typeface="+mn-ea"/>
          <a:cs typeface="+mn-cs"/>
        </a:defRPr>
      </a:lvl4pPr>
      <a:lvl5pPr marL="5120325" indent="-568926" algn="l" defTabSz="2275699" rtl="0" eaLnBrk="1" latinLnBrk="0" hangingPunct="1">
        <a:spcBef>
          <a:spcPct val="20000"/>
        </a:spcBef>
        <a:buFont typeface="Arial" pitchFamily="34" charset="0"/>
        <a:buChar char="»"/>
        <a:defRPr sz="4977" kern="1200">
          <a:solidFill>
            <a:schemeClr val="tx1"/>
          </a:solidFill>
          <a:latin typeface="+mn-lt"/>
          <a:ea typeface="+mn-ea"/>
          <a:cs typeface="+mn-cs"/>
        </a:defRPr>
      </a:lvl5pPr>
      <a:lvl6pPr marL="6258173" indent="-568926" algn="l" defTabSz="2275699" rtl="0" eaLnBrk="1" latinLnBrk="0" hangingPunct="1">
        <a:spcBef>
          <a:spcPct val="20000"/>
        </a:spcBef>
        <a:buFont typeface="Arial" pitchFamily="34" charset="0"/>
        <a:buChar char="•"/>
        <a:defRPr sz="4977" kern="1200">
          <a:solidFill>
            <a:schemeClr val="tx1"/>
          </a:solidFill>
          <a:latin typeface="+mn-lt"/>
          <a:ea typeface="+mn-ea"/>
          <a:cs typeface="+mn-cs"/>
        </a:defRPr>
      </a:lvl6pPr>
      <a:lvl7pPr marL="7396023" indent="-568926" algn="l" defTabSz="2275699" rtl="0" eaLnBrk="1" latinLnBrk="0" hangingPunct="1">
        <a:spcBef>
          <a:spcPct val="20000"/>
        </a:spcBef>
        <a:buFont typeface="Arial" pitchFamily="34" charset="0"/>
        <a:buChar char="•"/>
        <a:defRPr sz="4977" kern="1200">
          <a:solidFill>
            <a:schemeClr val="tx1"/>
          </a:solidFill>
          <a:latin typeface="+mn-lt"/>
          <a:ea typeface="+mn-ea"/>
          <a:cs typeface="+mn-cs"/>
        </a:defRPr>
      </a:lvl7pPr>
      <a:lvl8pPr marL="8533873" indent="-568926" algn="l" defTabSz="2275699" rtl="0" eaLnBrk="1" latinLnBrk="0" hangingPunct="1">
        <a:spcBef>
          <a:spcPct val="20000"/>
        </a:spcBef>
        <a:buFont typeface="Arial" pitchFamily="34" charset="0"/>
        <a:buChar char="•"/>
        <a:defRPr sz="4977" kern="1200">
          <a:solidFill>
            <a:schemeClr val="tx1"/>
          </a:solidFill>
          <a:latin typeface="+mn-lt"/>
          <a:ea typeface="+mn-ea"/>
          <a:cs typeface="+mn-cs"/>
        </a:defRPr>
      </a:lvl8pPr>
      <a:lvl9pPr marL="9671722" indent="-568926" algn="l" defTabSz="2275699" rtl="0" eaLnBrk="1" latinLnBrk="0" hangingPunct="1">
        <a:spcBef>
          <a:spcPct val="20000"/>
        </a:spcBef>
        <a:buFont typeface="Arial" pitchFamily="34" charset="0"/>
        <a:buChar char="•"/>
        <a:defRPr sz="49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2275699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1pPr>
      <a:lvl2pPr marL="1137850" algn="l" defTabSz="2275699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2pPr>
      <a:lvl3pPr marL="2275699" algn="l" defTabSz="2275699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3pPr>
      <a:lvl4pPr marL="3413549" algn="l" defTabSz="2275699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4pPr>
      <a:lvl5pPr marL="4551400" algn="l" defTabSz="2275699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5pPr>
      <a:lvl6pPr marL="5689248" algn="l" defTabSz="2275699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6pPr>
      <a:lvl7pPr marL="6827099" algn="l" defTabSz="2275699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7pPr>
      <a:lvl8pPr marL="7964949" algn="l" defTabSz="2275699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8pPr>
      <a:lvl9pPr marL="9102798" algn="l" defTabSz="2275699" rtl="0" eaLnBrk="1" latinLnBrk="0" hangingPunct="1">
        <a:defRPr sz="4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23936"/>
            <a:ext cx="12801600" cy="960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/>
              <a:t>一、依「高級中等以上學校學生就學貸款辦法」第 </a:t>
            </a:r>
            <a:r>
              <a:rPr lang="en-US" altLang="zh-TW" dirty="0"/>
              <a:t>11 </a:t>
            </a:r>
            <a:r>
              <a:rPr lang="zh-TW" altLang="en-US" dirty="0"/>
              <a:t>條規定辦理。</a:t>
            </a:r>
          </a:p>
          <a:p>
            <a:r>
              <a:rPr lang="zh-TW" altLang="en-US" dirty="0"/>
              <a:t>二、就學貸款屬「優惠貸款」而非贈與，學生畢業後需依約攤還 本息，若還款困難，學生可</a:t>
            </a:r>
          </a:p>
          <a:p>
            <a:r>
              <a:rPr lang="zh-TW" altLang="en-US" dirty="0"/>
              <a:t>       向承貸銀行申請相關協助，例如：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(1) </a:t>
            </a:r>
            <a:r>
              <a:rPr lang="zh-TW" altLang="en-US" dirty="0"/>
              <a:t>緩繳貸款本息：符合資格者可申請緩交本息；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(2)</a:t>
            </a:r>
            <a:r>
              <a:rPr lang="zh-TW" altLang="en-US" dirty="0"/>
              <a:t>只繳息不還本： 減輕每月支出負擔；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(3) </a:t>
            </a:r>
            <a:r>
              <a:rPr lang="zh-TW" altLang="en-US" dirty="0"/>
              <a:t>延長還款期限：分散每期還款金額，涉 及契約條件變更須連帶保證人共同簽署相關</a:t>
            </a:r>
          </a:p>
          <a:p>
            <a:r>
              <a:rPr lang="zh-TW" altLang="en-US" dirty="0"/>
              <a:t>       文件。</a:t>
            </a:r>
          </a:p>
          <a:p>
            <a:r>
              <a:rPr lang="zh-TW" altLang="en-US" dirty="0"/>
              <a:t>三、貸款學生如逾期未還款者，學生及連帶保證人將產生以下法 律與信用風險：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(1)</a:t>
            </a:r>
            <a:r>
              <a:rPr lang="zh-TW" altLang="en-US" dirty="0"/>
              <a:t>法律追償：銀行會對學生及保證人提起訴訟求 償；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(2)</a:t>
            </a:r>
            <a:r>
              <a:rPr lang="zh-TW" altLang="en-US" dirty="0"/>
              <a:t>信用受損：逾期資料將送至金融聯合徵信中心建檔，成為 金融債信不良往來戶；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(3)</a:t>
            </a:r>
            <a:r>
              <a:rPr lang="zh-TW" altLang="en-US" dirty="0"/>
              <a:t>金融限制：未來申請信用卡、支票、各 類貸款（如房貸、信貸）時將遭銀行拒絕；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(4)</a:t>
            </a:r>
            <a:r>
              <a:rPr lang="zh-TW" altLang="en-US" dirty="0"/>
              <a:t>生涯影響：信用瑕 疵可能影響日後在國內外就學或就職之機會，請務必多加留意。</a:t>
            </a:r>
          </a:p>
        </p:txBody>
      </p:sp>
      <p:sp>
        <p:nvSpPr>
          <p:cNvPr id="20" name="矩形 19"/>
          <p:cNvSpPr/>
          <p:nvPr/>
        </p:nvSpPr>
        <p:spPr>
          <a:xfrm>
            <a:off x="0" y="1776264"/>
            <a:ext cx="12801600" cy="6192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0" y="9158162"/>
            <a:ext cx="12801600" cy="444386"/>
          </a:xfrm>
          <a:prstGeom prst="rect">
            <a:avLst/>
          </a:prstGeom>
          <a:solidFill>
            <a:srgbClr val="00A6A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2" y="-23936"/>
            <a:ext cx="12809512" cy="136965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96144" y="1345721"/>
            <a:ext cx="11953328" cy="14866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/>
              <a:t>就學貸款之權利與義務</a:t>
            </a:r>
            <a:r>
              <a:rPr lang="zh-TW" altLang="en-US" sz="4800" b="1" dirty="0" smtClean="0"/>
              <a:t>宣導</a:t>
            </a:r>
            <a:endParaRPr lang="en-US" altLang="zh-TW" sz="4800" b="1" dirty="0" smtClean="0"/>
          </a:p>
          <a:p>
            <a:endParaRPr lang="en-US" altLang="zh-TW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 smtClean="0"/>
              <a:t>一</a:t>
            </a:r>
            <a:r>
              <a:rPr lang="zh-TW" altLang="en-US" sz="2400" dirty="0"/>
              <a:t>、依「高級中等以上學校學生就學貸款辦法」第 </a:t>
            </a:r>
            <a:r>
              <a:rPr lang="en-US" altLang="zh-TW" sz="2400" dirty="0"/>
              <a:t>11 </a:t>
            </a:r>
            <a:r>
              <a:rPr lang="zh-TW" altLang="en-US" sz="2400" dirty="0"/>
              <a:t>條規定辦理。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/>
              <a:t>二、就學貸款屬「優惠貸款」而非贈與，學生畢業後需依約攤</a:t>
            </a:r>
            <a:r>
              <a:rPr lang="zh-TW" altLang="en-US" sz="2400" dirty="0" smtClean="0"/>
              <a:t>還本息</a:t>
            </a:r>
            <a:r>
              <a:rPr lang="zh-TW" altLang="en-US" sz="2400" dirty="0"/>
              <a:t>，</a:t>
            </a:r>
            <a:r>
              <a:rPr lang="zh-TW" altLang="en-US" sz="2400" b="1" dirty="0">
                <a:solidFill>
                  <a:srgbClr val="FF0000"/>
                </a:solidFill>
              </a:rPr>
              <a:t>若還款困難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，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b="1" dirty="0">
                <a:solidFill>
                  <a:srgbClr val="FF0000"/>
                </a:solidFill>
              </a:rPr>
              <a:t> 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        學生可向</a:t>
            </a:r>
            <a:r>
              <a:rPr lang="zh-TW" altLang="en-US" sz="2400" b="1" dirty="0">
                <a:solidFill>
                  <a:srgbClr val="FF0000"/>
                </a:solidFill>
              </a:rPr>
              <a:t>承貸銀行申請相關協助</a:t>
            </a:r>
            <a:r>
              <a:rPr lang="zh-TW" altLang="en-US" sz="2400" dirty="0"/>
              <a:t>，例如：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/>
              <a:t> </a:t>
            </a:r>
            <a:r>
              <a:rPr lang="zh-TW" altLang="en-US" sz="2400" dirty="0" smtClean="0"/>
              <a:t>  </a:t>
            </a:r>
            <a:r>
              <a:rPr lang="en-US" altLang="zh-TW" sz="2400" dirty="0"/>
              <a:t>(1) </a:t>
            </a:r>
            <a:r>
              <a:rPr lang="zh-TW" altLang="en-US" sz="2400" b="1" dirty="0">
                <a:solidFill>
                  <a:srgbClr val="0000FF"/>
                </a:solidFill>
              </a:rPr>
              <a:t>緩繳貸款本息</a:t>
            </a:r>
            <a:r>
              <a:rPr lang="zh-TW" altLang="en-US" sz="2400" dirty="0"/>
              <a:t>：符合資格者可申請緩交本息；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/>
              <a:t> </a:t>
            </a:r>
            <a:r>
              <a:rPr lang="zh-TW" altLang="en-US" sz="2400" dirty="0" smtClean="0"/>
              <a:t>  </a:t>
            </a:r>
            <a:r>
              <a:rPr lang="en-US" altLang="zh-TW" sz="2400" dirty="0"/>
              <a:t>(2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 </a:t>
            </a:r>
            <a:r>
              <a:rPr lang="zh-TW" altLang="en-US" sz="2400" b="1" dirty="0" smtClean="0">
                <a:solidFill>
                  <a:srgbClr val="0000FF"/>
                </a:solidFill>
              </a:rPr>
              <a:t>只</a:t>
            </a:r>
            <a:r>
              <a:rPr lang="zh-TW" altLang="en-US" sz="2400" b="1" dirty="0">
                <a:solidFill>
                  <a:srgbClr val="0000FF"/>
                </a:solidFill>
              </a:rPr>
              <a:t>繳息不還本</a:t>
            </a:r>
            <a:r>
              <a:rPr lang="zh-TW" altLang="en-US" sz="2400" dirty="0"/>
              <a:t>： 減輕每月支出負擔；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/>
              <a:t> </a:t>
            </a:r>
            <a:r>
              <a:rPr lang="zh-TW" altLang="en-US" sz="2400" dirty="0" smtClean="0"/>
              <a:t>  </a:t>
            </a:r>
            <a:r>
              <a:rPr lang="en-US" altLang="zh-TW" sz="2400" dirty="0"/>
              <a:t>(3) </a:t>
            </a:r>
            <a:r>
              <a:rPr lang="zh-TW" altLang="en-US" sz="2400" b="1" dirty="0">
                <a:solidFill>
                  <a:srgbClr val="0000FF"/>
                </a:solidFill>
              </a:rPr>
              <a:t>延長還款期限</a:t>
            </a:r>
            <a:r>
              <a:rPr lang="zh-TW" altLang="en-US" sz="2400" dirty="0"/>
              <a:t>：分散每期還款金額，涉 及契約條件變更須連帶保證人共同簽署</a:t>
            </a:r>
            <a:r>
              <a:rPr lang="zh-TW" altLang="en-US" sz="2400" dirty="0" smtClean="0"/>
              <a:t>相</a:t>
            </a:r>
            <a:endParaRPr lang="en-US" altLang="zh-TW" sz="24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/>
              <a:t> </a:t>
            </a:r>
            <a:r>
              <a:rPr lang="zh-TW" altLang="en-US" sz="2400" dirty="0" smtClean="0"/>
              <a:t>        關文件</a:t>
            </a:r>
            <a:r>
              <a:rPr lang="zh-TW" altLang="en-US" sz="2400" dirty="0"/>
              <a:t>。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b="1" dirty="0"/>
              <a:t>三、貸款學生如</a:t>
            </a:r>
            <a:r>
              <a:rPr lang="zh-TW" altLang="en-US" sz="2400" b="1" dirty="0">
                <a:solidFill>
                  <a:srgbClr val="FF0000"/>
                </a:solidFill>
              </a:rPr>
              <a:t>逾期未還款者，學生及連帶保證人將產生以下法 律與信用風險</a:t>
            </a:r>
            <a:r>
              <a:rPr lang="zh-TW" altLang="en-US" sz="2400" b="1" dirty="0"/>
              <a:t>：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 smtClean="0"/>
              <a:t>  </a:t>
            </a:r>
            <a:r>
              <a:rPr lang="zh-TW" altLang="en-US" sz="2400" dirty="0"/>
              <a:t> </a:t>
            </a:r>
            <a:r>
              <a:rPr lang="en-US" altLang="zh-TW" sz="2400" dirty="0"/>
              <a:t>(1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 </a:t>
            </a:r>
            <a:r>
              <a:rPr lang="zh-TW" altLang="en-US" sz="2400" b="1" dirty="0" smtClean="0">
                <a:solidFill>
                  <a:srgbClr val="CC00FF"/>
                </a:solidFill>
              </a:rPr>
              <a:t>法律</a:t>
            </a:r>
            <a:r>
              <a:rPr lang="zh-TW" altLang="en-US" sz="2400" b="1" dirty="0">
                <a:solidFill>
                  <a:srgbClr val="CC00FF"/>
                </a:solidFill>
              </a:rPr>
              <a:t>追償</a:t>
            </a:r>
            <a:r>
              <a:rPr lang="zh-TW" altLang="en-US" sz="2400" dirty="0"/>
              <a:t>：銀行會對學生及保證人提起訴訟求 償；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/>
              <a:t> </a:t>
            </a:r>
            <a:r>
              <a:rPr lang="zh-TW" altLang="en-US" sz="2400" dirty="0" smtClean="0"/>
              <a:t>  </a:t>
            </a:r>
            <a:r>
              <a:rPr lang="en-US" altLang="zh-TW" sz="2400" dirty="0" smtClean="0"/>
              <a:t>(</a:t>
            </a:r>
            <a:r>
              <a:rPr lang="en-US" altLang="zh-TW" sz="2400" dirty="0"/>
              <a:t>2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 </a:t>
            </a:r>
            <a:r>
              <a:rPr lang="zh-TW" altLang="en-US" sz="2400" b="1" dirty="0" smtClean="0">
                <a:solidFill>
                  <a:srgbClr val="CC00FF"/>
                </a:solidFill>
              </a:rPr>
              <a:t>信用</a:t>
            </a:r>
            <a:r>
              <a:rPr lang="zh-TW" altLang="en-US" sz="2400" b="1" dirty="0">
                <a:solidFill>
                  <a:srgbClr val="CC00FF"/>
                </a:solidFill>
              </a:rPr>
              <a:t>受損</a:t>
            </a:r>
            <a:r>
              <a:rPr lang="zh-TW" altLang="en-US" sz="2400" dirty="0"/>
              <a:t>：逾期資料將送至金融聯合徵信中心建檔，成為 金融債信不良往來戶；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/>
              <a:t> </a:t>
            </a:r>
            <a:r>
              <a:rPr lang="zh-TW" altLang="en-US" sz="2400" dirty="0" smtClean="0"/>
              <a:t>  </a:t>
            </a:r>
            <a:r>
              <a:rPr lang="en-US" altLang="zh-TW" sz="2400" dirty="0" smtClean="0"/>
              <a:t>(</a:t>
            </a:r>
            <a:r>
              <a:rPr lang="en-US" altLang="zh-TW" sz="2400" dirty="0"/>
              <a:t>3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 </a:t>
            </a:r>
            <a:r>
              <a:rPr lang="zh-TW" altLang="en-US" sz="2400" b="1" dirty="0" smtClean="0">
                <a:solidFill>
                  <a:srgbClr val="CC00FF"/>
                </a:solidFill>
              </a:rPr>
              <a:t>金融</a:t>
            </a:r>
            <a:r>
              <a:rPr lang="zh-TW" altLang="en-US" sz="2400" b="1" dirty="0">
                <a:solidFill>
                  <a:srgbClr val="CC00FF"/>
                </a:solidFill>
              </a:rPr>
              <a:t>限制</a:t>
            </a:r>
            <a:r>
              <a:rPr lang="zh-TW" altLang="en-US" sz="2400" dirty="0"/>
              <a:t>：未來申請信用卡、支票、各 類貸款（如房貸、信貸）時將遭銀行拒絕；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dirty="0"/>
              <a:t> </a:t>
            </a:r>
            <a:r>
              <a:rPr lang="zh-TW" altLang="en-US" sz="2400" dirty="0" smtClean="0"/>
              <a:t>  </a:t>
            </a:r>
            <a:r>
              <a:rPr lang="en-US" altLang="zh-TW" sz="2400" dirty="0" smtClean="0"/>
              <a:t>(</a:t>
            </a:r>
            <a:r>
              <a:rPr lang="en-US" altLang="zh-TW" sz="2400" dirty="0"/>
              <a:t>4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 </a:t>
            </a:r>
            <a:r>
              <a:rPr lang="zh-TW" altLang="en-US" sz="2400" b="1" dirty="0" smtClean="0">
                <a:solidFill>
                  <a:srgbClr val="CC00FF"/>
                </a:solidFill>
              </a:rPr>
              <a:t>生涯</a:t>
            </a:r>
            <a:r>
              <a:rPr lang="zh-TW" altLang="en-US" sz="2400" b="1" dirty="0">
                <a:solidFill>
                  <a:srgbClr val="CC00FF"/>
                </a:solidFill>
              </a:rPr>
              <a:t>影響</a:t>
            </a:r>
            <a:r>
              <a:rPr lang="zh-TW" altLang="en-US" sz="2400" dirty="0"/>
              <a:t>：信用瑕 疵可能影響日後在國內外就學或就職之機會，請務必多加留意</a:t>
            </a:r>
            <a:r>
              <a:rPr lang="zh-TW" altLang="en-US" dirty="0"/>
              <a:t>。</a:t>
            </a:r>
          </a:p>
          <a:p>
            <a:pPr algn="ctr"/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zh-TW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36568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23936"/>
            <a:ext cx="12801600" cy="960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/>
              <a:t>一、依「高級中等以上學校學生就學貸款辦法」第 </a:t>
            </a:r>
            <a:r>
              <a:rPr lang="en-US" altLang="zh-TW" dirty="0"/>
              <a:t>11 </a:t>
            </a:r>
            <a:r>
              <a:rPr lang="zh-TW" altLang="en-US" dirty="0"/>
              <a:t>條規定辦理。</a:t>
            </a:r>
          </a:p>
          <a:p>
            <a:r>
              <a:rPr lang="zh-TW" altLang="en-US" dirty="0"/>
              <a:t>二、就學貸款屬「優惠貸款」而非贈與，學生畢業後需依約攤還 本息，若還款困難，學生可</a:t>
            </a:r>
          </a:p>
          <a:p>
            <a:r>
              <a:rPr lang="zh-TW" altLang="en-US" dirty="0"/>
              <a:t>       向承貸銀行申請相關協助，例如：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(1) </a:t>
            </a:r>
            <a:r>
              <a:rPr lang="zh-TW" altLang="en-US" dirty="0"/>
              <a:t>緩繳貸款本息：符合資格者可申請緩交本息；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(2)</a:t>
            </a:r>
            <a:r>
              <a:rPr lang="zh-TW" altLang="en-US" dirty="0"/>
              <a:t>只繳息不還本： 減輕每月支出負擔；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(3) </a:t>
            </a:r>
            <a:r>
              <a:rPr lang="zh-TW" altLang="en-US" dirty="0"/>
              <a:t>延長還款期限：分散每期還款金額，涉 及契約條件變更須連帶保證人共同簽署相關</a:t>
            </a:r>
          </a:p>
          <a:p>
            <a:r>
              <a:rPr lang="zh-TW" altLang="en-US" dirty="0"/>
              <a:t>       文件。</a:t>
            </a:r>
          </a:p>
          <a:p>
            <a:r>
              <a:rPr lang="zh-TW" altLang="en-US" dirty="0"/>
              <a:t>三、貸款學生如逾期未還款者，學生及連帶保證人將產生以下法 律與信用風險：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(1)</a:t>
            </a:r>
            <a:r>
              <a:rPr lang="zh-TW" altLang="en-US" dirty="0"/>
              <a:t>法律追償：銀行會對學生及保證人提起訴訟求 償；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(2)</a:t>
            </a:r>
            <a:r>
              <a:rPr lang="zh-TW" altLang="en-US" dirty="0"/>
              <a:t>信用受損：逾期資料將送至金融聯合徵信中心建檔，成為 金融債信不良往來戶；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(3)</a:t>
            </a:r>
            <a:r>
              <a:rPr lang="zh-TW" altLang="en-US" dirty="0"/>
              <a:t>金融限制：未來申請信用卡、支票、各 類貸款（如房貸、信貸）時將遭銀行拒絕；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(4)</a:t>
            </a:r>
            <a:r>
              <a:rPr lang="zh-TW" altLang="en-US" dirty="0"/>
              <a:t>生涯影響：信用瑕 疵可能影響日後在國內外就學或就職之機會，請務必多加留意。</a:t>
            </a:r>
          </a:p>
        </p:txBody>
      </p:sp>
      <p:sp>
        <p:nvSpPr>
          <p:cNvPr id="20" name="矩形 19"/>
          <p:cNvSpPr/>
          <p:nvPr/>
        </p:nvSpPr>
        <p:spPr>
          <a:xfrm>
            <a:off x="0" y="1776264"/>
            <a:ext cx="12801600" cy="6192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0" y="9158162"/>
            <a:ext cx="12801600" cy="444386"/>
          </a:xfrm>
          <a:prstGeom prst="rect">
            <a:avLst/>
          </a:prstGeom>
          <a:solidFill>
            <a:srgbClr val="00A6A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2" y="-23936"/>
            <a:ext cx="12809512" cy="136965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96144" y="1345721"/>
            <a:ext cx="11953328" cy="1405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/>
              <a:t>何時開始還款</a:t>
            </a:r>
            <a:r>
              <a:rPr lang="en-US" altLang="zh-TW" sz="5400" b="1" dirty="0"/>
              <a:t>??</a:t>
            </a:r>
            <a:endParaRPr lang="en-US" altLang="zh-TW" sz="5400" b="1" dirty="0" smtClean="0"/>
          </a:p>
          <a:p>
            <a:r>
              <a:rPr lang="en-US" altLang="zh-TW" sz="3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一般學生</a:t>
            </a:r>
            <a:endParaRPr lang="en-US" altLang="zh-TW" sz="3600" u="sng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就讀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國內學校且非在職專班者，應自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簽訂借據當時教育 階段學業完成後（如未繼續升學者）滿一年之次日起、 或自最後教育階段學業完成後（如繼續在國內升學者） 滿一年之次日起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開始攤還本息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600"/>
              </a:spcBef>
            </a:pPr>
            <a:r>
              <a:rPr lang="en-US" altLang="zh-TW" sz="3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休學</a:t>
            </a:r>
            <a:r>
              <a:rPr lang="zh-TW" altLang="en-US" sz="3600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退學</a:t>
            </a:r>
            <a:endParaRPr lang="en-US" altLang="zh-TW" sz="3600" u="sng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自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退學日後滿一年之次日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起、或自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休學開始日後滿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一年之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次日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起開始攤還本息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zh-TW" sz="3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教育實習</a:t>
            </a:r>
            <a:endParaRPr lang="en-US" altLang="zh-TW" sz="3600" u="sng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參加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教育實習者，應自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實習期滿後滿一年之次日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起開始 攤還本息 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4800" b="1" dirty="0"/>
          </a:p>
          <a:p>
            <a:r>
              <a:rPr lang="en-US" altLang="zh-TW" sz="4800" b="1" dirty="0" smtClean="0"/>
              <a:t>  </a:t>
            </a:r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zh-TW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403562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23936"/>
            <a:ext cx="12801600" cy="960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/>
              <a:t>一、依「高級中等以上學校學生就學貸款辦法」第 </a:t>
            </a:r>
            <a:r>
              <a:rPr lang="en-US" altLang="zh-TW" dirty="0"/>
              <a:t>11 </a:t>
            </a:r>
            <a:r>
              <a:rPr lang="zh-TW" altLang="en-US" dirty="0"/>
              <a:t>條規定辦理。</a:t>
            </a:r>
          </a:p>
          <a:p>
            <a:r>
              <a:rPr lang="zh-TW" altLang="en-US" dirty="0"/>
              <a:t>二、就學貸款屬「優惠貸款」而非贈與，學生畢業後需依約攤還 本息，若還款困難，學生可</a:t>
            </a:r>
          </a:p>
          <a:p>
            <a:r>
              <a:rPr lang="zh-TW" altLang="en-US" dirty="0"/>
              <a:t>       向承貸銀行申請相關協助，例如：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(1) </a:t>
            </a:r>
            <a:r>
              <a:rPr lang="zh-TW" altLang="en-US" dirty="0"/>
              <a:t>緩繳貸款本息：符合資格者可申請緩交本息；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(2)</a:t>
            </a:r>
            <a:r>
              <a:rPr lang="zh-TW" altLang="en-US" dirty="0"/>
              <a:t>只繳息不還本： 減輕每月支出負擔；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(3) </a:t>
            </a:r>
            <a:r>
              <a:rPr lang="zh-TW" altLang="en-US" dirty="0"/>
              <a:t>延長還款期限：分散每期還款金額，涉 及契約條件變更須連帶保證人共同簽署相關</a:t>
            </a:r>
          </a:p>
          <a:p>
            <a:r>
              <a:rPr lang="zh-TW" altLang="en-US" dirty="0"/>
              <a:t>       文件。</a:t>
            </a:r>
          </a:p>
          <a:p>
            <a:r>
              <a:rPr lang="zh-TW" altLang="en-US" dirty="0"/>
              <a:t>三、貸款學生如逾期未還款者，學生及連帶保證人將產生以下法 律與信用風險：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(1)</a:t>
            </a:r>
            <a:r>
              <a:rPr lang="zh-TW" altLang="en-US" dirty="0"/>
              <a:t>法律追償：銀行會對學生及保證人提起訴訟求 償；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(2)</a:t>
            </a:r>
            <a:r>
              <a:rPr lang="zh-TW" altLang="en-US" dirty="0"/>
              <a:t>信用受損：逾期資料將送至金融聯合徵信中心建檔，成為 金融債信不良往來戶；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(3)</a:t>
            </a:r>
            <a:r>
              <a:rPr lang="zh-TW" altLang="en-US" dirty="0"/>
              <a:t>金融限制：未來申請信用卡、支票、各 類貸款（如房貸、信貸）時將遭銀行拒絕；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(4)</a:t>
            </a:r>
            <a:r>
              <a:rPr lang="zh-TW" altLang="en-US" dirty="0"/>
              <a:t>生涯影響：信用瑕 疵可能影響日後在國內外就學或就職之機會，請務必多加留意。</a:t>
            </a:r>
          </a:p>
        </p:txBody>
      </p:sp>
      <p:sp>
        <p:nvSpPr>
          <p:cNvPr id="20" name="矩形 19"/>
          <p:cNvSpPr/>
          <p:nvPr/>
        </p:nvSpPr>
        <p:spPr>
          <a:xfrm>
            <a:off x="0" y="1776264"/>
            <a:ext cx="12801600" cy="6192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0" y="9158162"/>
            <a:ext cx="12801600" cy="444386"/>
          </a:xfrm>
          <a:prstGeom prst="rect">
            <a:avLst/>
          </a:prstGeom>
          <a:solidFill>
            <a:srgbClr val="00A6A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2" y="-23936"/>
            <a:ext cx="12809512" cy="136965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20180" y="1488232"/>
            <a:ext cx="11953328" cy="13142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3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服</a:t>
            </a:r>
            <a:r>
              <a:rPr lang="zh-TW" altLang="en-US" sz="3600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義務</a:t>
            </a:r>
            <a:r>
              <a:rPr lang="zh-TW" altLang="en-US" sz="3600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兵役</a:t>
            </a:r>
            <a:endParaRPr lang="en-US" altLang="zh-TW" sz="3600" u="sng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spcBef>
                <a:spcPts val="1200"/>
              </a:spcBef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服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義務兵役者，應自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服役期滿後滿一年之次日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起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開始攤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還本息。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服役期滿日請先扣除軍訓可折抵役期之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期間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，以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提前退伍後滿一年次日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起開始攤還本息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 (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入伍後要通知銀行，才能享受延期還款的好處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spcBef>
                <a:spcPts val="1200"/>
              </a:spcBef>
            </a:pPr>
            <a:r>
              <a:rPr lang="en-US" altLang="zh-TW" sz="3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3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在職</a:t>
            </a:r>
            <a:r>
              <a:rPr lang="zh-TW" altLang="en-US" sz="3600" u="sng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專</a:t>
            </a:r>
            <a:r>
              <a:rPr lang="zh-TW" altLang="en-US" sz="3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</a:t>
            </a:r>
            <a:endParaRPr lang="en-US" altLang="zh-TW" sz="3600" u="sng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spcBef>
                <a:spcPts val="1200"/>
              </a:spcBef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就讀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國內在職專班者，應自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簽訂借據當時教育階段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學業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完成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未繼續升學者）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之次日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起、或自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最後</a:t>
            </a:r>
            <a:r>
              <a:rPr lang="zh-TW" altLang="en-US" sz="32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教育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階段學業完成日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（如繼續在國內升學者）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之次日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起 開始攤還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本息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1200"/>
              </a:spcBef>
            </a:pPr>
            <a:r>
              <a:rPr lang="en-US" altLang="zh-TW" sz="3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36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其他</a:t>
            </a:r>
            <a:endParaRPr lang="en-US" altLang="zh-TW" sz="3600" u="sng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spcBef>
                <a:spcPts val="1200"/>
              </a:spcBef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貸款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學生如有出國留學、定居或就業等情形視為全部到 期，應依規定於出國前全數還清本金及利息。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spcBef>
                <a:spcPts val="1200"/>
              </a:spcBef>
            </a:pP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zh-TW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419987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38775" y="-23936"/>
            <a:ext cx="12801600" cy="960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/>
              <a:t>一、依「高級中等以上學校學生就學貸款辦法」第 </a:t>
            </a:r>
            <a:r>
              <a:rPr lang="en-US" altLang="zh-TW" dirty="0"/>
              <a:t>11 </a:t>
            </a:r>
            <a:r>
              <a:rPr lang="zh-TW" altLang="en-US" dirty="0"/>
              <a:t>條規定辦理。</a:t>
            </a:r>
          </a:p>
          <a:p>
            <a:r>
              <a:rPr lang="zh-TW" altLang="en-US" dirty="0"/>
              <a:t>二、就學貸款屬「優惠貸款」而非贈與，學生畢業後需依約攤還 本息，若還款困難，學生可</a:t>
            </a:r>
          </a:p>
          <a:p>
            <a:r>
              <a:rPr lang="zh-TW" altLang="en-US" dirty="0"/>
              <a:t>       向承貸銀行申請相關協助，例如：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(1) </a:t>
            </a:r>
            <a:r>
              <a:rPr lang="zh-TW" altLang="en-US" dirty="0"/>
              <a:t>緩繳貸款本息：符合資格者可申請緩交本息；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(2)</a:t>
            </a:r>
            <a:r>
              <a:rPr lang="zh-TW" altLang="en-US" dirty="0"/>
              <a:t>只繳息不還本： 減輕每月支出負擔；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(3) </a:t>
            </a:r>
            <a:r>
              <a:rPr lang="zh-TW" altLang="en-US" dirty="0"/>
              <a:t>延長還款期限：分散每期還款金額，涉 及契約條件變更須連帶保證人共同簽署相關</a:t>
            </a:r>
          </a:p>
          <a:p>
            <a:r>
              <a:rPr lang="zh-TW" altLang="en-US" dirty="0"/>
              <a:t>       文件。</a:t>
            </a:r>
          </a:p>
          <a:p>
            <a:r>
              <a:rPr lang="zh-TW" altLang="en-US" dirty="0"/>
              <a:t>三、貸款學生如逾期未還款者，學生及連帶保證人將產生以下法 律與信用風險：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(1)</a:t>
            </a:r>
            <a:r>
              <a:rPr lang="zh-TW" altLang="en-US" dirty="0"/>
              <a:t>法律追償：銀行會對學生及保證人提起訴訟求 償；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(2)</a:t>
            </a:r>
            <a:r>
              <a:rPr lang="zh-TW" altLang="en-US" dirty="0"/>
              <a:t>信用受損：逾期資料將送至金融聯合徵信中心建檔，成為 金融債信不良往來戶；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(3)</a:t>
            </a:r>
            <a:r>
              <a:rPr lang="zh-TW" altLang="en-US" dirty="0"/>
              <a:t>金融限制：未來申請信用卡、支票、各 類貸款（如房貸、信貸）時將遭銀行拒絕；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(4)</a:t>
            </a:r>
            <a:r>
              <a:rPr lang="zh-TW" altLang="en-US" dirty="0"/>
              <a:t>生涯影響：信用瑕 疵可能影響日後在國內外就學或就職之機會，請務必多加留意。</a:t>
            </a:r>
          </a:p>
        </p:txBody>
      </p:sp>
      <p:sp>
        <p:nvSpPr>
          <p:cNvPr id="20" name="矩形 19"/>
          <p:cNvSpPr/>
          <p:nvPr/>
        </p:nvSpPr>
        <p:spPr>
          <a:xfrm>
            <a:off x="0" y="1776264"/>
            <a:ext cx="12801600" cy="6192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0" y="9158162"/>
            <a:ext cx="12801600" cy="444386"/>
          </a:xfrm>
          <a:prstGeom prst="rect">
            <a:avLst/>
          </a:prstGeom>
          <a:solidFill>
            <a:srgbClr val="00A6A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2" y="-23936"/>
            <a:ext cx="12809512" cy="136965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20180" y="1598896"/>
            <a:ext cx="11953328" cy="10910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zh-TW" altLang="en-US" sz="5400" b="1" dirty="0" smtClean="0">
                <a:solidFill>
                  <a:schemeClr val="accent6">
                    <a:lumMod val="75000"/>
                  </a:schemeClr>
                </a:solidFill>
              </a:rPr>
              <a:t> 就學</a:t>
            </a:r>
            <a:r>
              <a:rPr lang="zh-TW" altLang="en-US" sz="5400" b="1" dirty="0">
                <a:solidFill>
                  <a:schemeClr val="accent6">
                    <a:lumMod val="75000"/>
                  </a:schemeClr>
                </a:solidFill>
              </a:rPr>
              <a:t>貸款需要償還嗎</a:t>
            </a:r>
            <a:r>
              <a:rPr lang="en-US" altLang="zh-TW" sz="5400" b="1" dirty="0">
                <a:solidFill>
                  <a:schemeClr val="accent6">
                    <a:lumMod val="75000"/>
                  </a:schemeClr>
                </a:solidFill>
              </a:rPr>
              <a:t>?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就學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貸款並不是政府給予學生之贈與款項，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亦非</a:t>
            </a:r>
            <a:r>
              <a:rPr lang="zh-TW" altLang="en-US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福利補助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，而只是一種優惠貸款。 因此，</a:t>
            </a:r>
            <a:r>
              <a:rPr lang="zh-TW" altLang="en-US" sz="4800" dirty="0">
                <a:solidFill>
                  <a:srgbClr val="CC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貸款學生仍</a:t>
            </a:r>
            <a:r>
              <a:rPr lang="zh-TW" altLang="en-US" sz="4800" dirty="0" smtClean="0">
                <a:solidFill>
                  <a:srgbClr val="CC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應依照</a:t>
            </a:r>
            <a:r>
              <a:rPr lang="zh-TW" altLang="en-US" sz="4800" dirty="0">
                <a:solidFill>
                  <a:srgbClr val="CC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借據之約定攤還</a:t>
            </a:r>
            <a:r>
              <a:rPr lang="zh-TW" altLang="en-US" sz="4800" dirty="0" smtClean="0">
                <a:solidFill>
                  <a:srgbClr val="CC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貸款本息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喔</a:t>
            </a: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!!  </a:t>
            </a:r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zh-TW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15016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38775" y="-23936"/>
            <a:ext cx="12801600" cy="960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/>
              <a:t>一、依「高級中等以上學校學生就學貸款辦法」第 </a:t>
            </a:r>
            <a:r>
              <a:rPr lang="en-US" altLang="zh-TW" dirty="0"/>
              <a:t>11 </a:t>
            </a:r>
            <a:r>
              <a:rPr lang="zh-TW" altLang="en-US" dirty="0"/>
              <a:t>條規定辦理。</a:t>
            </a:r>
          </a:p>
          <a:p>
            <a:r>
              <a:rPr lang="zh-TW" altLang="en-US" dirty="0"/>
              <a:t>二、就學貸款屬「優惠貸款」而非贈與，學生畢業後需依約攤還 本息，若還款困難，學生可</a:t>
            </a:r>
          </a:p>
          <a:p>
            <a:r>
              <a:rPr lang="zh-TW" altLang="en-US" dirty="0"/>
              <a:t>       向承貸銀行申請相關協助，例如：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(1) </a:t>
            </a:r>
            <a:r>
              <a:rPr lang="zh-TW" altLang="en-US" dirty="0"/>
              <a:t>緩繳貸款本息：符合資格者可申請緩交本息；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(2)</a:t>
            </a:r>
            <a:r>
              <a:rPr lang="zh-TW" altLang="en-US" dirty="0"/>
              <a:t>只繳息不還本： 減輕每月支出負擔；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(3) </a:t>
            </a:r>
            <a:r>
              <a:rPr lang="zh-TW" altLang="en-US" dirty="0"/>
              <a:t>延長還款期限：分散每期還款金額，涉 及契約條件變更須連帶保證人共同簽署相關</a:t>
            </a:r>
          </a:p>
          <a:p>
            <a:r>
              <a:rPr lang="zh-TW" altLang="en-US" dirty="0"/>
              <a:t>       文件。</a:t>
            </a:r>
          </a:p>
          <a:p>
            <a:r>
              <a:rPr lang="zh-TW" altLang="en-US" dirty="0"/>
              <a:t>三、貸款學生如逾期未還款者，學生及連帶保證人將產生以下法 律與信用風險：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(1)</a:t>
            </a:r>
            <a:r>
              <a:rPr lang="zh-TW" altLang="en-US" dirty="0"/>
              <a:t>法律追償：銀行會對學生及保證人提起訴訟求 償；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(2)</a:t>
            </a:r>
            <a:r>
              <a:rPr lang="zh-TW" altLang="en-US" dirty="0"/>
              <a:t>信用受損：逾期資料將送至金融聯合徵信中心建檔，成為 金融債信不良往來戶；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(3)</a:t>
            </a:r>
            <a:r>
              <a:rPr lang="zh-TW" altLang="en-US" dirty="0"/>
              <a:t>金融限制：未來申請信用卡、支票、各 類貸款（如房貸、信貸）時將遭銀行拒絕；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(4)</a:t>
            </a:r>
            <a:r>
              <a:rPr lang="zh-TW" altLang="en-US" dirty="0"/>
              <a:t>生涯影響：信用瑕 疵可能影響日後在國內外就學或就職之機會，請務必多加留意。</a:t>
            </a:r>
          </a:p>
        </p:txBody>
      </p:sp>
      <p:sp>
        <p:nvSpPr>
          <p:cNvPr id="20" name="矩形 19"/>
          <p:cNvSpPr/>
          <p:nvPr/>
        </p:nvSpPr>
        <p:spPr>
          <a:xfrm>
            <a:off x="0" y="1776264"/>
            <a:ext cx="12801600" cy="6192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0" y="9158162"/>
            <a:ext cx="12801600" cy="444386"/>
          </a:xfrm>
          <a:prstGeom prst="rect">
            <a:avLst/>
          </a:prstGeom>
          <a:solidFill>
            <a:srgbClr val="00A6A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2" y="-23936"/>
            <a:ext cx="12809512" cy="136965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20180" y="1598896"/>
            <a:ext cx="11953328" cy="11649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1800"/>
              </a:spcAft>
            </a:pP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畢業</a:t>
            </a: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或休退學、退伍、教育實習期滿</a:t>
            </a: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快 滿一年了，但還沒接到銀行寄發的還款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通知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，是不是就不用還了</a:t>
            </a: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? 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spcBef>
                <a:spcPts val="600"/>
              </a:spcBef>
              <a:spcAft>
                <a:spcPts val="1800"/>
              </a:spcAft>
            </a:pPr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還是</a:t>
            </a:r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要請您主動連</a:t>
            </a:r>
            <a:r>
              <a:rPr lang="zh-TW" altLang="en-US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繫承貸分行</a:t>
            </a:r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確認，以免發生逾期未繳，影響</a:t>
            </a:r>
            <a:r>
              <a:rPr lang="zh-TW" altLang="en-US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個人</a:t>
            </a:r>
            <a:r>
              <a:rPr lang="zh-TW" altLang="en-US" sz="4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信用</a:t>
            </a:r>
            <a:r>
              <a:rPr lang="en-US" altLang="zh-TW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!!</a:t>
            </a:r>
          </a:p>
          <a:p>
            <a:pPr algn="just">
              <a:spcBef>
                <a:spcPts val="600"/>
              </a:spcBef>
              <a:spcAft>
                <a:spcPts val="1800"/>
              </a:spcAft>
            </a:pPr>
            <a:r>
              <a:rPr lang="en-US" altLang="zh-TW" sz="4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如果您</a:t>
            </a:r>
            <a:r>
              <a:rPr lang="zh-TW" altLang="en-US" sz="3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在承貸銀行</a:t>
            </a:r>
            <a:r>
              <a:rPr lang="zh-TW" altLang="en-US" sz="3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留存的</a:t>
            </a:r>
            <a:r>
              <a:rPr lang="zh-TW" altLang="en-US" sz="3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戶籍及通訊地址、預定畢業日期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或休退學、退伍、</a:t>
            </a:r>
            <a:r>
              <a:rPr lang="zh-TW" altLang="en-US" sz="3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實習</a:t>
            </a:r>
            <a:r>
              <a:rPr lang="zh-TW" altLang="en-US" sz="3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期滿日期</a:t>
            </a:r>
            <a:r>
              <a:rPr lang="en-US" altLang="zh-TW" sz="3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皆正確</a:t>
            </a:r>
            <a:r>
              <a:rPr lang="zh-TW" altLang="en-US" sz="3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3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承貸</a:t>
            </a:r>
            <a:r>
              <a:rPr lang="zh-TW" altLang="en-US" sz="36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銀行</a:t>
            </a:r>
            <a:r>
              <a:rPr lang="zh-TW" altLang="en-US" sz="3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一定會寄送還款通知書給您，通知您的就學貸款 總金額、應自何時</a:t>
            </a:r>
            <a:r>
              <a:rPr lang="en-US" altLang="zh-TW" sz="3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sz="3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分幾期</a:t>
            </a:r>
            <a:r>
              <a:rPr lang="en-US" altLang="zh-TW" sz="3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r>
              <a:rPr lang="zh-TW" altLang="en-US" sz="36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繳交。</a:t>
            </a:r>
            <a:endParaRPr lang="en-US" altLang="zh-TW" sz="360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zh-TW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8989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38775" y="-23936"/>
            <a:ext cx="12801600" cy="960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/>
              <a:t>一、依「高級中等以上學校學生就學貸款辦法」第 </a:t>
            </a:r>
            <a:r>
              <a:rPr lang="en-US" altLang="zh-TW" dirty="0"/>
              <a:t>11 </a:t>
            </a:r>
            <a:r>
              <a:rPr lang="zh-TW" altLang="en-US" dirty="0"/>
              <a:t>條規定辦理。</a:t>
            </a:r>
          </a:p>
          <a:p>
            <a:r>
              <a:rPr lang="zh-TW" altLang="en-US" dirty="0"/>
              <a:t>二、就學貸款屬「優惠貸款」而非贈與，學生畢業後需依約攤還 本息，若還款困難，學生可</a:t>
            </a:r>
          </a:p>
          <a:p>
            <a:r>
              <a:rPr lang="zh-TW" altLang="en-US" dirty="0"/>
              <a:t>       向承貸銀行申請相關協助，例如：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(1) </a:t>
            </a:r>
            <a:r>
              <a:rPr lang="zh-TW" altLang="en-US" dirty="0"/>
              <a:t>緩繳貸款本息：符合資格者可申請緩交本息；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(2)</a:t>
            </a:r>
            <a:r>
              <a:rPr lang="zh-TW" altLang="en-US" dirty="0"/>
              <a:t>只繳息不還本： 減輕每月支出負擔；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(3) </a:t>
            </a:r>
            <a:r>
              <a:rPr lang="zh-TW" altLang="en-US" dirty="0"/>
              <a:t>延長還款期限：分散每期還款金額，涉 及契約條件變更須連帶保證人共同簽署相關</a:t>
            </a:r>
          </a:p>
          <a:p>
            <a:r>
              <a:rPr lang="zh-TW" altLang="en-US" dirty="0"/>
              <a:t>       文件。</a:t>
            </a:r>
          </a:p>
          <a:p>
            <a:r>
              <a:rPr lang="zh-TW" altLang="en-US" dirty="0"/>
              <a:t>三、貸款學生如逾期未還款者，學生及連帶保證人將產生以下法 律與信用風險：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(1)</a:t>
            </a:r>
            <a:r>
              <a:rPr lang="zh-TW" altLang="en-US" dirty="0"/>
              <a:t>法律追償：銀行會對學生及保證人提起訴訟求 償；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(2)</a:t>
            </a:r>
            <a:r>
              <a:rPr lang="zh-TW" altLang="en-US" dirty="0"/>
              <a:t>信用受損：逾期資料將送至金融聯合徵信中心建檔，成為 金融債信不良往來戶；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(3)</a:t>
            </a:r>
            <a:r>
              <a:rPr lang="zh-TW" altLang="en-US" dirty="0"/>
              <a:t>金融限制：未來申請信用卡、支票、各 類貸款（如房貸、信貸）時將遭銀行拒絕；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(4)</a:t>
            </a:r>
            <a:r>
              <a:rPr lang="zh-TW" altLang="en-US" dirty="0"/>
              <a:t>生涯影響：信用瑕 疵可能影響日後在國內外就學或就職之機會，請務必多加留意。</a:t>
            </a:r>
          </a:p>
        </p:txBody>
      </p:sp>
      <p:sp>
        <p:nvSpPr>
          <p:cNvPr id="20" name="矩形 19"/>
          <p:cNvSpPr/>
          <p:nvPr/>
        </p:nvSpPr>
        <p:spPr>
          <a:xfrm>
            <a:off x="0" y="1776264"/>
            <a:ext cx="12801600" cy="6192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0" y="9158162"/>
            <a:ext cx="12801600" cy="444386"/>
          </a:xfrm>
          <a:prstGeom prst="rect">
            <a:avLst/>
          </a:prstGeom>
          <a:solidFill>
            <a:srgbClr val="00A6A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2" y="-23936"/>
            <a:ext cx="12809512" cy="136965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385360" y="1205562"/>
            <a:ext cx="12136119" cy="11341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b="1" dirty="0"/>
              <a:t>如何辦理異動</a:t>
            </a:r>
            <a:r>
              <a:rPr lang="en-US" altLang="zh-TW" sz="5400" b="1" dirty="0" smtClean="0"/>
              <a:t>??</a:t>
            </a:r>
          </a:p>
          <a:p>
            <a:pPr>
              <a:spcBef>
                <a:spcPts val="1200"/>
              </a:spcBef>
            </a:pPr>
            <a:r>
              <a:rPr lang="zh-TW" altLang="en-US" sz="40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時機</a:t>
            </a:r>
            <a:endParaRPr lang="en-US" altLang="zh-TW" sz="4000" u="sng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當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您有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地址、電話</a:t>
            </a:r>
            <a:r>
              <a:rPr lang="en-US" altLang="zh-TW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手機</a:t>
            </a:r>
            <a:r>
              <a:rPr lang="en-US" altLang="zh-TW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或電子信箱變更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2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退學、休學、</a:t>
            </a:r>
            <a:r>
              <a:rPr lang="zh-TW" altLang="en-US" sz="32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服兵役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200" dirty="0">
                <a:solidFill>
                  <a:srgbClr val="CC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兵役役期變動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例如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提前退伍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、教育實習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200" dirty="0">
                <a:solidFill>
                  <a:srgbClr val="CC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繼續</a:t>
            </a:r>
            <a:r>
              <a:rPr lang="zh-TW" altLang="en-US" sz="3200" dirty="0">
                <a:solidFill>
                  <a:srgbClr val="CC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升學、</a:t>
            </a:r>
            <a:r>
              <a:rPr lang="zh-TW" altLang="en-US" sz="3200" dirty="0">
                <a:solidFill>
                  <a:srgbClr val="CC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延畢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3200" dirty="0">
                <a:solidFill>
                  <a:schemeClr val="accent6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出國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*或其他得變更償還期起算日之情形，應依規定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主動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填寫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資料異動通知書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」或「</a:t>
            </a:r>
            <a:r>
              <a:rPr lang="zh-TW" altLang="en-US" sz="32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償還期限展延申請及異動通知書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通知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承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貸銀行。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Aft>
                <a:spcPts val="600"/>
              </a:spcAft>
            </a:pPr>
            <a:r>
              <a:rPr lang="zh-TW" altLang="en-US" sz="4000" u="sng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方式</a:t>
            </a:r>
            <a:endParaRPr lang="en-US" altLang="zh-TW" sz="4000" u="sng" dirty="0" smtClean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altLang="zh-TW" sz="32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2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臨</a:t>
            </a:r>
            <a:r>
              <a:rPr lang="zh-TW" altLang="en-US" sz="32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櫃辦理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檢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附相關證明文件，親至本行各分行填寫異動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通知書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en-US" altLang="zh-TW" sz="32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32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通訊</a:t>
            </a:r>
            <a:r>
              <a:rPr lang="zh-TW" altLang="en-US" sz="32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方式辦理 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3200" b="1" u="sng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從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本行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網站「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就學貸款入口網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https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://sloan.bot.com.tw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r>
              <a:rPr lang="zh-TW" altLang="en-US" sz="3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下載異動通知書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，並連同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相關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證明文件一併郵寄至本行承貸分行。</a:t>
            </a:r>
            <a:endParaRPr lang="en-US" altLang="zh-TW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zh-TW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413177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38775" y="-23936"/>
            <a:ext cx="12801600" cy="960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/>
              <a:t>一、依「高級中等以上學校學生就學貸款辦法」第 </a:t>
            </a:r>
            <a:r>
              <a:rPr lang="en-US" altLang="zh-TW" dirty="0"/>
              <a:t>11 </a:t>
            </a:r>
            <a:r>
              <a:rPr lang="zh-TW" altLang="en-US" dirty="0"/>
              <a:t>條規定辦理。</a:t>
            </a:r>
          </a:p>
          <a:p>
            <a:r>
              <a:rPr lang="zh-TW" altLang="en-US" dirty="0"/>
              <a:t>二、就學貸款屬「優惠貸款」而非贈與，學生畢業後需依約攤還 本息，若還款困難，學生可</a:t>
            </a:r>
          </a:p>
          <a:p>
            <a:r>
              <a:rPr lang="zh-TW" altLang="en-US" dirty="0"/>
              <a:t>       向承貸銀行申請相關協助，例如：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(1) </a:t>
            </a:r>
            <a:r>
              <a:rPr lang="zh-TW" altLang="en-US" dirty="0"/>
              <a:t>緩繳貸款本息：符合資格者可申請緩交本息；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(2)</a:t>
            </a:r>
            <a:r>
              <a:rPr lang="zh-TW" altLang="en-US" dirty="0"/>
              <a:t>只繳息不還本： 減輕每月支出負擔；</a:t>
            </a:r>
          </a:p>
          <a:p>
            <a:r>
              <a:rPr lang="zh-TW" altLang="en-US" dirty="0"/>
              <a:t>  </a:t>
            </a:r>
            <a:r>
              <a:rPr lang="en-US" altLang="zh-TW" dirty="0"/>
              <a:t>(3) </a:t>
            </a:r>
            <a:r>
              <a:rPr lang="zh-TW" altLang="en-US" dirty="0"/>
              <a:t>延長還款期限：分散每期還款金額，涉 及契約條件變更須連帶保證人共同簽署相關</a:t>
            </a:r>
          </a:p>
          <a:p>
            <a:r>
              <a:rPr lang="zh-TW" altLang="en-US" dirty="0"/>
              <a:t>       文件。</a:t>
            </a:r>
          </a:p>
          <a:p>
            <a:r>
              <a:rPr lang="zh-TW" altLang="en-US" dirty="0"/>
              <a:t>三、貸款學生如逾期未還款者，學生及連帶保證人將產生以下法 律與信用風險：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(1)</a:t>
            </a:r>
            <a:r>
              <a:rPr lang="zh-TW" altLang="en-US" dirty="0"/>
              <a:t>法律追償：銀行會對學生及保證人提起訴訟求 償；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(2)</a:t>
            </a:r>
            <a:r>
              <a:rPr lang="zh-TW" altLang="en-US" dirty="0"/>
              <a:t>信用受損：逾期資料將送至金融聯合徵信中心建檔，成為 金融債信不良往來戶；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(3)</a:t>
            </a:r>
            <a:r>
              <a:rPr lang="zh-TW" altLang="en-US" dirty="0"/>
              <a:t>金融限制：未來申請信用卡、支票、各 類貸款（如房貸、信貸）時將遭銀行拒絕；</a:t>
            </a:r>
          </a:p>
          <a:p>
            <a:r>
              <a:rPr lang="zh-TW" altLang="en-US" dirty="0"/>
              <a:t> </a:t>
            </a:r>
            <a:r>
              <a:rPr lang="en-US" altLang="zh-TW" dirty="0"/>
              <a:t>(4)</a:t>
            </a:r>
            <a:r>
              <a:rPr lang="zh-TW" altLang="en-US" dirty="0"/>
              <a:t>生涯影響：信用瑕 疵可能影響日後在國內外就學或就職之機會，請務必多加留意。</a:t>
            </a:r>
          </a:p>
        </p:txBody>
      </p:sp>
      <p:sp>
        <p:nvSpPr>
          <p:cNvPr id="20" name="矩形 19"/>
          <p:cNvSpPr/>
          <p:nvPr/>
        </p:nvSpPr>
        <p:spPr>
          <a:xfrm>
            <a:off x="0" y="1776264"/>
            <a:ext cx="12801600" cy="61926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0" y="9158162"/>
            <a:ext cx="12801600" cy="444386"/>
          </a:xfrm>
          <a:prstGeom prst="rect">
            <a:avLst/>
          </a:prstGeom>
          <a:solidFill>
            <a:srgbClr val="00A6A2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2" y="-23936"/>
            <a:ext cx="12809512" cy="136965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24136" y="1560240"/>
            <a:ext cx="12136119" cy="10449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solidFill>
                  <a:srgbClr val="CC00FF"/>
                </a:solidFill>
              </a:rPr>
              <a:t>要開始還款了，可是繳不出來，該怎麼辦</a:t>
            </a:r>
            <a:r>
              <a:rPr lang="en-US" altLang="zh-TW" sz="4800" b="1" dirty="0">
                <a:solidFill>
                  <a:srgbClr val="CC00FF"/>
                </a:solidFill>
              </a:rPr>
              <a:t>?</a:t>
            </a:r>
            <a:endParaRPr lang="en-US" altLang="zh-TW" sz="4800" b="1" dirty="0">
              <a:solidFill>
                <a:srgbClr val="CC00FF"/>
              </a:solidFill>
            </a:endParaRPr>
          </a:p>
          <a:p>
            <a:pPr>
              <a:lnSpc>
                <a:spcPct val="150000"/>
              </a:lnSpc>
              <a:spcBef>
                <a:spcPts val="2400"/>
              </a:spcBef>
            </a:pPr>
            <a:r>
              <a:rPr lang="zh-TW" altLang="en-US" sz="32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趕快與</a:t>
            </a:r>
            <a:r>
              <a:rPr lang="zh-TW" altLang="en-US" sz="32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承貸</a:t>
            </a:r>
            <a:r>
              <a:rPr lang="zh-TW" altLang="en-US" sz="320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分行</a:t>
            </a:r>
            <a:r>
              <a:rPr lang="zh-TW" altLang="en-US" sz="320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聯繫，看有沒有符合辦理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緩繳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或</a:t>
            </a:r>
            <a:r>
              <a:rPr lang="zh-TW" altLang="en-US" sz="36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延長還款期限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資格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? 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ts val="1200"/>
              </a:spcBef>
            </a:pPr>
            <a:r>
              <a:rPr lang="zh-TW" altLang="en-US" sz="40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</a:t>
            </a:r>
            <a:r>
              <a:rPr lang="zh-TW" altLang="en-US" sz="4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千萬</a:t>
            </a:r>
            <a:r>
              <a:rPr lang="zh-TW" altLang="en-US" sz="4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不要等到被催繳時才處理</a:t>
            </a:r>
            <a:r>
              <a:rPr lang="en-US" altLang="zh-TW" sz="4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  <a:r>
              <a:rPr lang="zh-TW" altLang="en-US" sz="4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這樣會錯過辦理緩繳的時點喔</a:t>
            </a:r>
            <a:r>
              <a:rPr lang="en-US" altLang="zh-TW" sz="4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 </a:t>
            </a:r>
            <a:endParaRPr lang="en-US" altLang="zh-TW" sz="4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800"/>
              </a:spcAft>
            </a:pPr>
            <a:r>
              <a:rPr lang="zh-TW" altLang="en-US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就學</a:t>
            </a:r>
            <a:r>
              <a:rPr lang="zh-TW" altLang="en-US" sz="3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貸款逾期未還款者，將被財團法人聯合徵信中心列為金融債信不良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往來戶</a:t>
            </a:r>
            <a:r>
              <a:rPr lang="zh-TW" altLang="en-US" sz="3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，影響個人信用，日後恐因您的信用不良，導致申請信用卡、現金卡、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房屋貸款</a:t>
            </a:r>
            <a:r>
              <a:rPr lang="zh-TW" altLang="en-US" sz="3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或汽車貸款等需要跟銀行往來事務，皆無法辦理喔</a:t>
            </a:r>
            <a:r>
              <a:rPr lang="en-US" altLang="zh-TW" sz="3200" b="1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!</a:t>
            </a:r>
          </a:p>
          <a:p>
            <a:pPr algn="ctr"/>
            <a:endParaRPr lang="en-US" altLang="zh-TW" sz="4800" b="1" dirty="0" smtClean="0"/>
          </a:p>
          <a:p>
            <a:pPr algn="ctr"/>
            <a:endParaRPr lang="en-US" altLang="zh-TW" sz="4800" b="1" dirty="0"/>
          </a:p>
          <a:p>
            <a:pPr algn="ctr"/>
            <a:endParaRPr lang="en-US" altLang="zh-TW" sz="4800" b="1" dirty="0" smtClean="0"/>
          </a:p>
          <a:p>
            <a:pPr algn="ctr"/>
            <a:endParaRPr lang="zh-TW" alt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132347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9127</TotalTime>
  <Words>2826</Words>
  <Application>Microsoft Office PowerPoint</Application>
  <PresentationFormat>A3 紙張 (297x420 公釐)</PresentationFormat>
  <Paragraphs>169</Paragraphs>
  <Slides>7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2" baseType="lpstr">
      <vt:lpstr>新細明體</vt:lpstr>
      <vt:lpstr>標楷體</vt:lpstr>
      <vt:lpstr>Arial</vt:lpstr>
      <vt:lpstr>Calibri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new1</dc:creator>
  <cp:lastModifiedBy>user</cp:lastModifiedBy>
  <cp:revision>483</cp:revision>
  <cp:lastPrinted>2022-09-21T08:07:22Z</cp:lastPrinted>
  <dcterms:modified xsi:type="dcterms:W3CDTF">2026-04-21T02:17:11Z</dcterms:modified>
</cp:coreProperties>
</file>